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306" r:id="rId6"/>
    <p:sldId id="307" r:id="rId7"/>
    <p:sldId id="262" r:id="rId8"/>
    <p:sldId id="263" r:id="rId9"/>
    <p:sldId id="264" r:id="rId10"/>
    <p:sldId id="267" r:id="rId11"/>
    <p:sldId id="268" r:id="rId12"/>
    <p:sldId id="272" r:id="rId13"/>
    <p:sldId id="275" r:id="rId14"/>
    <p:sldId id="294" r:id="rId15"/>
    <p:sldId id="315" r:id="rId16"/>
    <p:sldId id="295" r:id="rId17"/>
    <p:sldId id="276" r:id="rId18"/>
    <p:sldId id="310" r:id="rId19"/>
    <p:sldId id="312" r:id="rId20"/>
    <p:sldId id="314" r:id="rId21"/>
    <p:sldId id="318" r:id="rId22"/>
    <p:sldId id="321" r:id="rId23"/>
    <p:sldId id="298" r:id="rId24"/>
    <p:sldId id="297" r:id="rId25"/>
    <p:sldId id="283" r:id="rId26"/>
    <p:sldId id="299" r:id="rId27"/>
    <p:sldId id="285" r:id="rId28"/>
    <p:sldId id="302" r:id="rId29"/>
    <p:sldId id="289" r:id="rId30"/>
    <p:sldId id="290" r:id="rId31"/>
    <p:sldId id="291" r:id="rId32"/>
    <p:sldId id="292" r:id="rId33"/>
    <p:sldId id="308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7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egun\Desktop\&#1064;&#1091;&#1083;&#1072;&#1085;&#1086;&#1074;&#1072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Летальность!$A$2</c:f>
              <c:strCache>
                <c:ptCount val="1"/>
                <c:pt idx="0">
                  <c:v>I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11.6"/>
          </c:errBars>
          <c:cat>
            <c:strRef>
              <c:f>Летальность!$B$1</c:f>
              <c:strCache>
                <c:ptCount val="1"/>
                <c:pt idx="0">
                  <c:v>Летальность</c:v>
                </c:pt>
              </c:strCache>
            </c:strRef>
          </c:cat>
          <c:val>
            <c:numRef>
              <c:f>Летальность!$B$2</c:f>
              <c:numCache>
                <c:formatCode>General</c:formatCode>
                <c:ptCount val="1"/>
                <c:pt idx="0">
                  <c:v>31.3</c:v>
                </c:pt>
              </c:numCache>
            </c:numRef>
          </c:val>
        </c:ser>
        <c:ser>
          <c:idx val="1"/>
          <c:order val="1"/>
          <c:tx>
            <c:strRef>
              <c:f>Летальность!$A$3</c:f>
              <c:strCache>
                <c:ptCount val="1"/>
                <c:pt idx="0">
                  <c:v>II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3"/>
          </c:errBars>
          <c:cat>
            <c:strRef>
              <c:f>Летальность!$B$1</c:f>
              <c:strCache>
                <c:ptCount val="1"/>
                <c:pt idx="0">
                  <c:v>Летальность</c:v>
                </c:pt>
              </c:strCache>
            </c:strRef>
          </c:cat>
          <c:val>
            <c:numRef>
              <c:f>Летальность!$B$3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ser>
          <c:idx val="2"/>
          <c:order val="2"/>
          <c:tx>
            <c:strRef>
              <c:f>Летальность!$A$4</c:f>
              <c:strCache>
                <c:ptCount val="1"/>
                <c:pt idx="0">
                  <c:v>III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3.9"/>
          </c:errBars>
          <c:cat>
            <c:strRef>
              <c:f>Летальность!$B$1</c:f>
              <c:strCache>
                <c:ptCount val="1"/>
                <c:pt idx="0">
                  <c:v>Летальность</c:v>
                </c:pt>
              </c:strCache>
            </c:strRef>
          </c:cat>
          <c:val>
            <c:numRef>
              <c:f>Летальность!$B$4</c:f>
              <c:numCache>
                <c:formatCode>General</c:formatCode>
                <c:ptCount val="1"/>
                <c:pt idx="0">
                  <c:v>10.9</c:v>
                </c:pt>
              </c:numCache>
            </c:numRef>
          </c:val>
        </c:ser>
        <c:ser>
          <c:idx val="3"/>
          <c:order val="3"/>
          <c:tx>
            <c:strRef>
              <c:f>Летальность!$A$5</c:f>
              <c:strCache>
                <c:ptCount val="1"/>
                <c:pt idx="0">
                  <c:v>IV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3.4"/>
          </c:errBars>
          <c:cat>
            <c:strRef>
              <c:f>Летальность!$B$1</c:f>
              <c:strCache>
                <c:ptCount val="1"/>
                <c:pt idx="0">
                  <c:v>Летальность</c:v>
                </c:pt>
              </c:strCache>
            </c:strRef>
          </c:cat>
          <c:val>
            <c:numRef>
              <c:f>Летальность!$B$5</c:f>
              <c:numCache>
                <c:formatCode>General</c:formatCode>
                <c:ptCount val="1"/>
                <c:pt idx="0">
                  <c:v>7.8</c:v>
                </c:pt>
              </c:numCache>
            </c:numRef>
          </c:val>
        </c:ser>
        <c:ser>
          <c:idx val="4"/>
          <c:order val="4"/>
          <c:tx>
            <c:strRef>
              <c:f>Летальность!$A$6</c:f>
              <c:strCache>
                <c:ptCount val="1"/>
                <c:pt idx="0">
                  <c:v>VA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8.3000000000000007"/>
          </c:errBars>
          <c:cat>
            <c:strRef>
              <c:f>Летальность!$B$1</c:f>
              <c:strCache>
                <c:ptCount val="1"/>
                <c:pt idx="0">
                  <c:v>Летальность</c:v>
                </c:pt>
              </c:strCache>
            </c:strRef>
          </c:cat>
          <c:val>
            <c:numRef>
              <c:f>Летальность!$B$6</c:f>
              <c:numCache>
                <c:formatCode>General</c:formatCode>
                <c:ptCount val="1"/>
                <c:pt idx="0">
                  <c:v>87.5</c:v>
                </c:pt>
              </c:numCache>
            </c:numRef>
          </c:val>
        </c:ser>
        <c:ser>
          <c:idx val="5"/>
          <c:order val="5"/>
          <c:tx>
            <c:strRef>
              <c:f>Летальность!$A$7</c:f>
              <c:strCache>
                <c:ptCount val="1"/>
                <c:pt idx="0">
                  <c:v>VB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9.7000000000000011"/>
          </c:errBars>
          <c:cat>
            <c:strRef>
              <c:f>Летальность!$B$1</c:f>
              <c:strCache>
                <c:ptCount val="1"/>
                <c:pt idx="0">
                  <c:v>Летальность</c:v>
                </c:pt>
              </c:strCache>
            </c:strRef>
          </c:cat>
          <c:val>
            <c:numRef>
              <c:f>Летальность!$B$7</c:f>
              <c:numCache>
                <c:formatCode>General</c:formatCode>
                <c:ptCount val="1"/>
                <c:pt idx="0">
                  <c:v>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5876352"/>
        <c:axId val="65877888"/>
      </c:barChart>
      <c:catAx>
        <c:axId val="658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5877888"/>
        <c:crosses val="autoZero"/>
        <c:auto val="1"/>
        <c:lblAlgn val="ctr"/>
        <c:lblOffset val="100"/>
        <c:noMultiLvlLbl val="0"/>
      </c:catAx>
      <c:valAx>
        <c:axId val="6587788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5876352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0.14409</cdr:x>
      <cdr:y>0.06365</cdr:y>
    </cdr:from>
    <cdr:to>
      <cdr:x>0.65127</cdr:x>
      <cdr:y>0.23061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5842" y="279391"/>
          <a:ext cx="4173850" cy="732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err="1" smtClean="0">
              <a:latin typeface="+mn-lt"/>
              <a:ea typeface="+mn-ea"/>
              <a:cs typeface="+mn-cs"/>
            </a:rPr>
            <a:t>Хи-квадрат</a:t>
          </a:r>
          <a:r>
            <a:rPr lang="ru-RU" sz="1400" dirty="0" smtClean="0">
              <a:latin typeface="+mn-lt"/>
              <a:ea typeface="+mn-ea"/>
              <a:cs typeface="+mn-cs"/>
            </a:rPr>
            <a:t> Пирсона = 101,1, сс=5, </a:t>
          </a:r>
          <a:r>
            <a:rPr lang="en-US" sz="1400" dirty="0" smtClean="0">
              <a:latin typeface="+mn-lt"/>
              <a:ea typeface="+mn-ea"/>
              <a:cs typeface="+mn-cs"/>
            </a:rPr>
            <a:t>p&lt;0,001</a:t>
          </a:r>
          <a:endParaRPr lang="ru-RU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3EF70D-0E6B-4B0C-B86E-D95F43242C93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7B8247-8EFC-46E3-B4D7-BFA197C8E8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143932" cy="27146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МОРФОФУНКЦИОНАЛЬНОЕ  ОБОСНОВАНИЕ ПРИМЕНЕНИЯ НАНОСТРУКТУРИРОВАННОЙ ГИАЛУРОНОВОЙ КИСЛОТЫ В ЛЕЧЕНИИ ЭКСПЕРИМЕНТАЛЬНОГО  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ОСТРОГО ПАНКРЕАТИТА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10566" cy="3129422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Шуланова Жанна Жулдасгалеевна</a:t>
            </a:r>
            <a:endParaRPr lang="en-US" sz="2000" b="1" dirty="0" smtClean="0"/>
          </a:p>
          <a:p>
            <a:pPr lvl="4" algn="l"/>
            <a:r>
              <a:rPr lang="ru-RU" sz="1400" dirty="0" smtClean="0"/>
              <a:t>       </a:t>
            </a:r>
            <a:r>
              <a:rPr lang="ru-RU" sz="1800" dirty="0" smtClean="0"/>
              <a:t>14.01.17 – Хирургия</a:t>
            </a:r>
          </a:p>
          <a:p>
            <a:pPr lvl="4" algn="l"/>
            <a:r>
              <a:rPr lang="ru-RU" sz="1800" dirty="0" smtClean="0"/>
              <a:t>      03.03.04 – Клеточная биология, цитология, гистология</a:t>
            </a:r>
            <a:endParaRPr lang="en-US" sz="1800" dirty="0" smtClean="0"/>
          </a:p>
          <a:p>
            <a:pPr lvl="4" algn="l"/>
            <a:r>
              <a:rPr lang="ru-RU" sz="1800" dirty="0" smtClean="0"/>
              <a:t>  </a:t>
            </a:r>
            <a:endParaRPr lang="ru-RU" sz="1800" b="1" dirty="0" smtClean="0"/>
          </a:p>
          <a:p>
            <a:pPr lvl="1" algn="l">
              <a:spcBef>
                <a:spcPct val="0"/>
              </a:spcBef>
            </a:pPr>
            <a:r>
              <a:rPr lang="ru-RU" altLang="ja-JP" sz="2000" b="1" dirty="0" smtClean="0">
                <a:ea typeface="ＭＳ Ｐゴシック" pitchFamily="34" charset="-128"/>
              </a:rPr>
              <a:t>Научные руководители:</a:t>
            </a:r>
          </a:p>
          <a:p>
            <a:pPr lvl="1" algn="l">
              <a:spcBef>
                <a:spcPct val="0"/>
              </a:spcBef>
            </a:pPr>
            <a:r>
              <a:rPr lang="ru-RU" altLang="ru-RU" sz="2000" b="1" dirty="0" smtClean="0">
                <a:ea typeface="Calibri" pitchFamily="34" charset="0"/>
                <a:cs typeface="Calibri" pitchFamily="34" charset="0"/>
              </a:rPr>
              <a:t>Заслуженный врач РФ, д.м.н., профессор Тарасенко В.С.</a:t>
            </a:r>
          </a:p>
          <a:p>
            <a:pPr lvl="1" algn="l">
              <a:spcBef>
                <a:spcPct val="0"/>
              </a:spcBef>
            </a:pPr>
            <a:r>
              <a:rPr lang="ru-RU" altLang="ru-RU" sz="2000" b="1" dirty="0" smtClean="0">
                <a:ea typeface="Calibri" pitchFamily="34" charset="0"/>
                <a:cs typeface="Calibri" pitchFamily="34" charset="0"/>
              </a:rPr>
              <a:t>Заслуженный деятель науки РФ, д.б.н., профессор Стадников А.А.</a:t>
            </a:r>
          </a:p>
          <a:p>
            <a:pPr algn="l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5103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043362" cy="372349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14942" y="1920085"/>
            <a:ext cx="3471858" cy="45093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sz="2000" dirty="0" smtClean="0"/>
              <a:t>Животным в месте повреждёния, выполняли адгезию ГК в виде плёнки, рану брюшной полости зашивали наглухо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7" name="Рисунок 6" descr="WP_20131223_0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78634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142984"/>
            <a:ext cx="3571900" cy="464347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</a:t>
            </a:r>
          </a:p>
          <a:p>
            <a:pPr algn="just">
              <a:buNone/>
            </a:pPr>
            <a:r>
              <a:rPr lang="ru-RU" sz="2000" dirty="0" smtClean="0"/>
              <a:t>    </a:t>
            </a:r>
          </a:p>
          <a:p>
            <a:pPr algn="just">
              <a:buNone/>
            </a:pPr>
            <a:r>
              <a:rPr lang="ru-RU" sz="2000" dirty="0" smtClean="0"/>
              <a:t>     </a:t>
            </a:r>
            <a:r>
              <a:rPr lang="ru-RU" sz="2000" dirty="0"/>
              <a:t>В</a:t>
            </a:r>
            <a:r>
              <a:rPr lang="ru-RU" sz="2000" dirty="0" smtClean="0"/>
              <a:t> подгруппах В и </a:t>
            </a:r>
            <a:r>
              <a:rPr lang="en-US" sz="2000" dirty="0" smtClean="0"/>
              <a:t>D </a:t>
            </a:r>
            <a:r>
              <a:rPr lang="ru-RU" sz="2000" dirty="0" smtClean="0"/>
              <a:t>во время операции, область ПЖ орошали гелем ГК. </a:t>
            </a:r>
            <a:endParaRPr lang="ru-RU" sz="2000" dirty="0"/>
          </a:p>
        </p:txBody>
      </p:sp>
      <p:pic>
        <p:nvPicPr>
          <p:cNvPr id="5" name="Содержимое 4" descr="WP_20131223_00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78634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15370" cy="5103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ОЦЕНКА КЛИНИЧЕСКОГО СОСТОЯНИЯ ЖИВОТНЫХ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1"/>
          <a:ext cx="8358245" cy="478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49"/>
                <a:gridCol w="1671649"/>
                <a:gridCol w="1671649"/>
                <a:gridCol w="1671649"/>
                <a:gridCol w="1671649"/>
              </a:tblGrid>
              <a:tr h="1025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баллов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Двигательная активность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Реакция на звуковой раздражитель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Реакция на болевой раздражитель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Питьевой и пищевой режим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5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передвигались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Реакция отсутствовала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Реакция отсутствовала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Воду не пили, пищу не употребляли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5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Передвигались с трудом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Слабая реакция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Слабая реакция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Воду пили плохо, пищу не употребляли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Передвигались мало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Сохраненная реакция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Сохраненная реакция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Воду пили, пищу употребляли мало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5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Активное передвижение в пределах клетки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Активная реакция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Активная реакция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Обычный питьевой и пищевой  режим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6532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ОБЩАЯ ЛЕТАЛЬНОСТЬ ПО ГРУППАМ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неифицированный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ЭОДП без лечения)</a:t>
            </a:r>
            <a:endParaRPr lang="ru-RU" sz="20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68792" cy="1014426"/>
          </a:xfrm>
        </p:spPr>
        <p:txBody>
          <a:bodyPr/>
          <a:lstStyle/>
          <a:p>
            <a:endParaRPr lang="ru-RU" sz="1800" dirty="0" smtClean="0">
              <a:solidFill>
                <a:schemeClr val="tx1"/>
              </a:solidFill>
            </a:endParaRPr>
          </a:p>
          <a:p>
            <a:pPr indent="450000"/>
            <a:r>
              <a:rPr lang="ru-RU" sz="1800" dirty="0" smtClean="0">
                <a:solidFill>
                  <a:schemeClr val="tx1"/>
                </a:solidFill>
              </a:rPr>
              <a:t>7-е сутки </a:t>
            </a:r>
          </a:p>
          <a:p>
            <a:pPr indent="450000"/>
            <a:r>
              <a:rPr lang="ru-RU" sz="1800" b="0" dirty="0" smtClean="0">
                <a:solidFill>
                  <a:schemeClr val="tx1"/>
                </a:solidFill>
              </a:rPr>
              <a:t>Геморрагический панкреонекроз </a:t>
            </a:r>
          </a:p>
          <a:p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9" y="1500174"/>
            <a:ext cx="4000528" cy="1014427"/>
          </a:xfrm>
        </p:spPr>
        <p:txBody>
          <a:bodyPr>
            <a:normAutofit fontScale="55000" lnSpcReduction="20000"/>
          </a:bodyPr>
          <a:lstStyle/>
          <a:p>
            <a:pPr indent="450000" algn="just"/>
            <a:endParaRPr lang="ru-RU" sz="2900" dirty="0" smtClean="0">
              <a:solidFill>
                <a:schemeClr val="tx1"/>
              </a:solidFill>
            </a:endParaRPr>
          </a:p>
          <a:p>
            <a:pPr indent="450000" algn="just"/>
            <a:r>
              <a:rPr lang="ru-RU" sz="2900" dirty="0" smtClean="0">
                <a:solidFill>
                  <a:schemeClr val="tx1"/>
                </a:solidFill>
              </a:rPr>
              <a:t>14-е сутки </a:t>
            </a:r>
          </a:p>
          <a:p>
            <a:pPr algn="just"/>
            <a:r>
              <a:rPr lang="ru-RU" sz="2900" b="0" dirty="0" smtClean="0">
                <a:solidFill>
                  <a:schemeClr val="tx1"/>
                </a:solidFill>
              </a:rPr>
              <a:t>       Формирование парапанкреатического плотного инфильтрата.</a:t>
            </a:r>
          </a:p>
          <a:p>
            <a:endParaRPr lang="ru-RU" sz="1800" dirty="0"/>
          </a:p>
        </p:txBody>
      </p:sp>
      <p:pic>
        <p:nvPicPr>
          <p:cNvPr id="9" name="Содержимое 8" descr="IMG_0129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15466"/>
            <a:ext cx="4040188" cy="30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IMG_3516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7998" y="2924940"/>
            <a:ext cx="4035829" cy="302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2071670" y="4214818"/>
            <a:ext cx="357190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724648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неифицированный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ЭОДП без лечения)</a:t>
            </a:r>
            <a:endParaRPr lang="ru-RU" sz="1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857364"/>
            <a:ext cx="4357718" cy="107157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1-е сутки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Отёк стромы и паренхимы поджелудочной железы, дискомплексация ацинусов</a:t>
            </a:r>
            <a:r>
              <a:rPr lang="ru-RU" sz="1800" b="0" dirty="0" smtClean="0"/>
              <a:t>. 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00562" y="1571612"/>
            <a:ext cx="4429156" cy="17145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3-и сутки</a:t>
            </a:r>
          </a:p>
          <a:p>
            <a:pPr algn="just"/>
            <a:r>
              <a:rPr lang="ru-RU" sz="1600" b="0" dirty="0" smtClean="0">
                <a:solidFill>
                  <a:schemeClr val="tx1"/>
                </a:solidFill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</a:rPr>
              <a:t>Участок ткани ПЖ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А </a:t>
            </a:r>
            <a:r>
              <a:rPr lang="ru-RU" sz="1400" b="0" dirty="0" smtClean="0">
                <a:solidFill>
                  <a:schemeClr val="tx1"/>
                </a:solidFill>
              </a:rPr>
              <a:t>– </a:t>
            </a:r>
            <a:r>
              <a:rPr lang="ru-RU" sz="1400" b="0" dirty="0" err="1" smtClean="0">
                <a:solidFill>
                  <a:schemeClr val="tx1"/>
                </a:solidFill>
              </a:rPr>
              <a:t>сладжирование</a:t>
            </a:r>
            <a:r>
              <a:rPr lang="ru-RU" sz="1400" b="0" dirty="0" smtClean="0">
                <a:solidFill>
                  <a:schemeClr val="tx1"/>
                </a:solidFill>
              </a:rPr>
              <a:t> форменных элементов крови в капилляре;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Б </a:t>
            </a:r>
            <a:r>
              <a:rPr lang="ru-RU" sz="1400" b="0" dirty="0" smtClean="0">
                <a:solidFill>
                  <a:schemeClr val="tx1"/>
                </a:solidFill>
              </a:rPr>
              <a:t>– отек и некроз панкреатоцитов и клеток </a:t>
            </a:r>
            <a:r>
              <a:rPr lang="ru-RU" sz="1400" b="0" dirty="0" err="1" smtClean="0">
                <a:solidFill>
                  <a:schemeClr val="tx1"/>
                </a:solidFill>
              </a:rPr>
              <a:t>островкового</a:t>
            </a:r>
            <a:r>
              <a:rPr lang="ru-RU" sz="1400" b="0" dirty="0" smtClean="0">
                <a:solidFill>
                  <a:schemeClr val="tx1"/>
                </a:solidFill>
              </a:rPr>
              <a:t> аппарата железы.</a:t>
            </a:r>
          </a:p>
          <a:p>
            <a:endParaRPr lang="ru-RU" sz="1400" b="0" dirty="0"/>
          </a:p>
        </p:txBody>
      </p:sp>
      <p:pic>
        <p:nvPicPr>
          <p:cNvPr id="7" name="Picture 12" descr="5 эшерихии без лечения 1 сутки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21484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 descr="11 эшерихии без лечения 3 сутки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14340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357950" y="5715016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3567946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4721662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796086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неифицированный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ЭОДП без лечения)</a:t>
            </a:r>
            <a:endParaRPr lang="ru-RU" sz="18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1-е сутки</a:t>
            </a:r>
          </a:p>
          <a:p>
            <a:pPr algn="just"/>
            <a:r>
              <a:rPr lang="ru-RU" sz="1800" b="0" dirty="0" smtClean="0">
                <a:solidFill>
                  <a:schemeClr val="tx1"/>
                </a:solidFill>
              </a:rPr>
              <a:t>Отек центролобулярных гепатоцитов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3998941" cy="926301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1-е сутки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Преобладание красной пульпы в селезенке. Малоактивные герминативные центры в белой пульпе.</a:t>
            </a: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2 неинфицированные, плёнка, 1 сутки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6747"/>
            <a:ext cx="4040188" cy="302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Documents and Settings\Admin\Рабочий стол\Разное по АСПИРАТУРЕ\ВСЕ ФОТО ДЛЯ ДИССЕРТАЦИИ\Шуланова Ж.Ж. - ФОТО ГИСТОПРЕПАРАТОВ\Селезёнка\1 неинф., без лечения, 1 сутки, малое увеличение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19270"/>
            <a:ext cx="4041775" cy="30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4393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неифицированный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ЭОДП без лечения)</a:t>
            </a:r>
            <a:endParaRPr lang="ru-RU" sz="20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785927"/>
            <a:ext cx="3257544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</a:t>
            </a:r>
          </a:p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200" b="1" dirty="0" smtClean="0"/>
              <a:t>    </a:t>
            </a:r>
            <a:r>
              <a:rPr lang="ru-RU" sz="2000" b="1" dirty="0" smtClean="0"/>
              <a:t>7-е сутки</a:t>
            </a:r>
          </a:p>
          <a:p>
            <a:pPr>
              <a:buNone/>
            </a:pPr>
            <a:r>
              <a:rPr lang="ru-RU" sz="2200" dirty="0" smtClean="0"/>
              <a:t>    </a:t>
            </a:r>
            <a:r>
              <a:rPr lang="ru-RU" sz="2000" dirty="0" smtClean="0"/>
              <a:t>Участок панкреонекроза с тромбированным кровеносным сосудом. </a:t>
            </a:r>
            <a:endParaRPr lang="ru-RU" dirty="0"/>
          </a:p>
        </p:txBody>
      </p:sp>
      <p:pic>
        <p:nvPicPr>
          <p:cNvPr id="5" name="Содержимое 4" descr="9 без лечения 5 - 6 сут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57203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857356" y="4286256"/>
            <a:ext cx="50006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724648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+mn-lt"/>
              </a:rPr>
              <a:t>V </a:t>
            </a:r>
            <a:r>
              <a:rPr lang="ru-RU" sz="2400" b="1" u="sng" dirty="0" smtClean="0">
                <a:solidFill>
                  <a:schemeClr val="tx1"/>
                </a:solidFill>
                <a:latin typeface="+mn-lt"/>
              </a:rPr>
              <a:t>группа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инфицированный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coli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ЭОДП без лечения)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920084"/>
            <a:ext cx="3328982" cy="4437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3-и сутки, подгруппа А    </a:t>
            </a:r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А</a:t>
            </a:r>
            <a:r>
              <a:rPr lang="ru-RU" sz="2000" dirty="0" smtClean="0"/>
              <a:t> – полнокровие сосудов ПЖ;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Б</a:t>
            </a:r>
            <a:r>
              <a:rPr lang="ru-RU" sz="2000" dirty="0" smtClean="0"/>
              <a:t> – дилатация петель и полнокровие сосудов тонкого и толстого кишечника.</a:t>
            </a:r>
          </a:p>
        </p:txBody>
      </p:sp>
      <p:pic>
        <p:nvPicPr>
          <p:cNvPr id="5" name="Содержимое 4" descr="C:\Documents and Settings\Admin\Рабочий стол\ФОТО для А.А. Стадникова\IMG_015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57203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57422" y="2786058"/>
            <a:ext cx="357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285984" y="3214686"/>
            <a:ext cx="428628" cy="2857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71868" y="4214818"/>
            <a:ext cx="285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143108" y="4643446"/>
            <a:ext cx="500066" cy="2143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214678" y="4500570"/>
            <a:ext cx="357190" cy="357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85918" y="4714884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58204" cy="785818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(инфицированный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ЭОДП без лечения)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4211668" cy="1571636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3-и сутки, подгруппа 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</a:t>
            </a:r>
            <a:r>
              <a:rPr lang="ru-RU" sz="1800" b="0" dirty="0" smtClean="0">
                <a:solidFill>
                  <a:schemeClr val="tx1"/>
                </a:solidFill>
              </a:rPr>
              <a:t> - отёк стромы и паренхимы, дискомплексация ацинарных отделов панкреатоцитов;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Б </a:t>
            </a:r>
            <a:r>
              <a:rPr lang="ru-RU" sz="1800" b="0" dirty="0" smtClean="0">
                <a:solidFill>
                  <a:schemeClr val="tx1"/>
                </a:solidFill>
              </a:rPr>
              <a:t>– микробная транслокация.</a:t>
            </a:r>
          </a:p>
          <a:p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786314" y="1643051"/>
            <a:ext cx="4000528" cy="121444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7 сутки, подгруппа А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Некроз ткани поджелудочной железы</a:t>
            </a:r>
          </a:p>
          <a:p>
            <a:endParaRPr lang="ru-RU" sz="1800" dirty="0"/>
          </a:p>
        </p:txBody>
      </p:sp>
      <p:pic>
        <p:nvPicPr>
          <p:cNvPr id="5" name="Picture 8" descr="26 1 сутки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14282" y="3214686"/>
            <a:ext cx="421484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1285852" y="4214818"/>
            <a:ext cx="500066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1428728" y="5643578"/>
            <a:ext cx="428628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14480" y="3929066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5638213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3929066"/>
            <a:ext cx="500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20" idx="2"/>
          </p:cNvCxnSpPr>
          <p:nvPr/>
        </p:nvCxnSpPr>
        <p:spPr>
          <a:xfrm rot="5400000">
            <a:off x="3484266" y="4192582"/>
            <a:ext cx="139487" cy="5357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9" descr="12 эшерихии плёнка 3-4 сутки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14686"/>
            <a:ext cx="400052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ЦЕЛЬ ИССЛЕДОВАНИЯ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2565090"/>
          </a:xfrm>
        </p:spPr>
        <p:txBody>
          <a:bodyPr>
            <a:normAutofit/>
          </a:bodyPr>
          <a:lstStyle/>
          <a:p>
            <a:pPr indent="468000" algn="just">
              <a:buNone/>
            </a:pPr>
            <a:endParaRPr lang="ru-RU" sz="2400" dirty="0" smtClean="0"/>
          </a:p>
          <a:p>
            <a:pPr indent="468000" algn="just">
              <a:buNone/>
            </a:pPr>
            <a:r>
              <a:rPr lang="ru-RU" sz="2400" dirty="0" smtClean="0"/>
              <a:t>- экспериментально – морфологически обосновать возможность местного применения биопластического материала (БМ) на основе наноструктурированной гиалуроновой кислоты (ГК) в лечении экспериментального острого деструктивного панкреатита (ЭОДП). </a:t>
            </a:r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796086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(инфицированный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ЭОДП без лечения).</a:t>
            </a:r>
            <a:endParaRPr lang="ru-RU" sz="18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1920085"/>
            <a:ext cx="3043230" cy="44378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/>
              <a:t>3 сутки, подгруппа А</a:t>
            </a:r>
          </a:p>
          <a:p>
            <a:pPr>
              <a:buNone/>
            </a:pPr>
            <a:r>
              <a:rPr lang="ru-RU" sz="2000" dirty="0" smtClean="0"/>
              <a:t>Фрагмент дольки печени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А</a:t>
            </a:r>
            <a:r>
              <a:rPr lang="ru-RU" sz="2000" dirty="0" smtClean="0"/>
              <a:t> – гепатоциты с дистрофическими изменениями</a:t>
            </a:r>
          </a:p>
          <a:p>
            <a:pPr>
              <a:buNone/>
            </a:pPr>
            <a:r>
              <a:rPr lang="ru-RU" sz="2000" b="1" dirty="0" smtClean="0"/>
              <a:t>Б </a:t>
            </a:r>
            <a:r>
              <a:rPr lang="ru-RU" sz="2000" dirty="0" smtClean="0"/>
              <a:t>– центральная артерия</a:t>
            </a:r>
          </a:p>
          <a:p>
            <a:pPr>
              <a:buNone/>
            </a:pPr>
            <a:r>
              <a:rPr lang="ru-RU" sz="2000" b="1" dirty="0" smtClean="0"/>
              <a:t>В</a:t>
            </a:r>
            <a:r>
              <a:rPr lang="ru-RU" sz="2000" dirty="0" smtClean="0"/>
              <a:t> – центральная вена</a:t>
            </a:r>
          </a:p>
          <a:p>
            <a:pPr>
              <a:buNone/>
            </a:pPr>
            <a:r>
              <a:rPr lang="ru-RU" sz="2000" b="1" dirty="0" smtClean="0"/>
              <a:t>С</a:t>
            </a:r>
            <a:r>
              <a:rPr lang="ru-RU" sz="2000" dirty="0" smtClean="0"/>
              <a:t> – желчный проток</a:t>
            </a:r>
            <a:endParaRPr lang="ru-RU" sz="2000" dirty="0"/>
          </a:p>
        </p:txBody>
      </p:sp>
      <p:pic>
        <p:nvPicPr>
          <p:cNvPr id="5" name="Содержимое 4" descr="C:\Documents and Settings\Admin\Рабочий стол\Разное по АСПИРАТУРЕ\ВСЕ ФОТО ДЛЯ ДИССЕРТАЦИИ\Шуланова Ж.Ж. - ФОТО ГИСТОПРЕПАРАТОВ\Печень\St. aureus\13 стафилококк, без лечения, 3-4 сутки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478634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4721662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429000"/>
            <a:ext cx="285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496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5" y="2500306"/>
            <a:ext cx="357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Admin\Рабочий стол\ФОТО для А.А. Стадникова\IMG_016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78634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1081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b="1" u="sng" dirty="0" smtClean="0">
                <a:solidFill>
                  <a:schemeClr val="tx1"/>
                </a:solidFill>
                <a:latin typeface="+mn-lt"/>
              </a:rPr>
              <a:t>II </a:t>
            </a:r>
            <a:r>
              <a:rPr lang="ru-RU" sz="2700" b="1" u="sng" dirty="0" smtClean="0">
                <a:solidFill>
                  <a:schemeClr val="tx1"/>
                </a:solidFill>
                <a:latin typeface="+mn-lt"/>
              </a:rPr>
              <a:t>группа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(неинфицированный ЭОДП с местным применением ГК-пленка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в сочетании с антибиотиком).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920085"/>
            <a:ext cx="3400420" cy="4366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2000" b="1" dirty="0" smtClean="0"/>
              <a:t>Фрагмент поджелудочной железы</a:t>
            </a:r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b="1" dirty="0" smtClean="0"/>
              <a:t>    А </a:t>
            </a:r>
            <a:r>
              <a:rPr lang="ru-RU" sz="2000" dirty="0" smtClean="0"/>
              <a:t>- вид биопластического материала в виде пленки к </a:t>
            </a:r>
            <a:r>
              <a:rPr lang="ru-RU" sz="2000" u="sng" dirty="0" smtClean="0"/>
              <a:t>14-м суткам </a:t>
            </a:r>
            <a:r>
              <a:rPr lang="ru-RU" sz="2000" dirty="0" smtClean="0"/>
              <a:t>эксперимента;</a:t>
            </a:r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Б</a:t>
            </a:r>
            <a:r>
              <a:rPr lang="ru-RU" sz="2000" dirty="0" smtClean="0"/>
              <a:t> - вид восстановленной ткани поджелудочной железы.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071670" y="3571878"/>
            <a:ext cx="428628" cy="214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flipH="1">
            <a:off x="1785918" y="3357563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А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857488" y="3286124"/>
            <a:ext cx="357190" cy="2857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071802" y="4143380"/>
            <a:ext cx="42862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000365" y="2857496"/>
            <a:ext cx="357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428992" y="3857628"/>
            <a:ext cx="35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неинфицированный ЭОДП с местным применением ГК-пленка в сочетании с антибиотиком).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1855248"/>
            <a:ext cx="4143404" cy="1430876"/>
          </a:xfrm>
        </p:spPr>
        <p:txBody>
          <a:bodyPr/>
          <a:lstStyle/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7-е сутки, подгруппа 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</a:rPr>
              <a:t>Малодифференцированная соединительная ткань</a:t>
            </a:r>
          </a:p>
          <a:p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3438" y="1859757"/>
            <a:ext cx="4143404" cy="1497805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7 сутки, подгруппа В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А</a:t>
            </a:r>
            <a:r>
              <a:rPr lang="ru-RU" sz="1800" b="0" dirty="0" smtClean="0">
                <a:solidFill>
                  <a:schemeClr val="tx1"/>
                </a:solidFill>
              </a:rPr>
              <a:t> - зона некроза; 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Б</a:t>
            </a:r>
            <a:r>
              <a:rPr lang="ru-RU" sz="1800" b="0" dirty="0" smtClean="0">
                <a:solidFill>
                  <a:schemeClr val="tx1"/>
                </a:solidFill>
              </a:rPr>
              <a:t> - формирующиеся фибриллярные структуры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Содержимое 4" descr="C:\Documents and Settings\Admin\Рабочий стол\ФОТО для А.А. Стадникова\ПЖ неинф (с леч)\39  неинф гель 7 сутки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3500438"/>
            <a:ext cx="414340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14876" y="3357562"/>
            <a:ext cx="4143404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43834" y="4066577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929199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Picture 11" descr="52 эшерихии губка 14 сутки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392909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867524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неинфицированный ЭОДП с местным применением ГК-гель).</a:t>
            </a:r>
            <a:endParaRPr lang="ru-RU" sz="18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1920084"/>
            <a:ext cx="2971792" cy="44378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7 сутки, подгруппа </a:t>
            </a:r>
            <a:r>
              <a:rPr lang="en-US" sz="2000" b="1" dirty="0" smtClean="0"/>
              <a:t>D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Сохранность </a:t>
            </a:r>
            <a:r>
              <a:rPr lang="ru-RU" sz="2000" dirty="0" err="1" smtClean="0"/>
              <a:t>гепатоцитов</a:t>
            </a:r>
            <a:r>
              <a:rPr lang="ru-RU" sz="2000" dirty="0"/>
              <a:t> </a:t>
            </a:r>
          </a:p>
          <a:p>
            <a:pPr>
              <a:buNone/>
            </a:pPr>
            <a:r>
              <a:rPr lang="ru-RU" sz="2000" dirty="0" smtClean="0"/>
              <a:t>с признаками нарушения </a:t>
            </a:r>
          </a:p>
          <a:p>
            <a:pPr>
              <a:buNone/>
            </a:pPr>
            <a:r>
              <a:rPr lang="ru-RU" sz="2000" dirty="0" smtClean="0"/>
              <a:t>архитектоники балочных </a:t>
            </a:r>
          </a:p>
          <a:p>
            <a:pPr>
              <a:buNone/>
            </a:pPr>
            <a:r>
              <a:rPr lang="ru-RU" sz="2000" dirty="0" smtClean="0"/>
              <a:t>структур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Содержимое 9" descr="C:\Documents and Settings\Admin\Рабочий стол\Разное по АСПИРАТУРЕ\ВСЕ ФОТО ДЛЯ ДИССЕРТАЦИИ\Шуланова Ж.Ж. - ФОТО ГИСТОПРЕПАРАТОВ\Печень\Неинфицированные\40 неинф., гель, аб, 7 сутки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29"/>
            <a:ext cx="464347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796086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(неинфицированный ЭОДП с местным применением ГК-гель)</a:t>
            </a:r>
            <a:endParaRPr lang="ru-RU" sz="1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855248"/>
            <a:ext cx="4140230" cy="1359438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3 сутки, подгруппа С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Неактивные герминативные центы в лимфоидных фолликулах селезенки.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70379" cy="121205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14 сутки, подгруппа А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Пролиферативные процессы в  </a:t>
            </a:r>
            <a:r>
              <a:rPr lang="ru-RU" sz="1800" b="0" dirty="0" err="1" smtClean="0">
                <a:solidFill>
                  <a:schemeClr val="tx1"/>
                </a:solidFill>
              </a:rPr>
              <a:t>лимфоузле</a:t>
            </a:r>
            <a:r>
              <a:rPr lang="ru-RU" sz="1800" b="0" dirty="0" smtClean="0">
                <a:solidFill>
                  <a:schemeClr val="tx1"/>
                </a:solidFill>
              </a:rPr>
              <a:t>.</a:t>
            </a: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8" name="Содержимое 6" descr="G:\Аспирантура\ВСЕ ФОТО (ПЖ, печень, селезенка, ЛУ) Шуланова Ж.Ж\Селезенка, лимфоузлы (17.05.16 г.)\58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041775" cy="30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10" descr="G:\Аспирантура\ВСЕ ФОТО (ПЖ, печень, селезенка, ЛУ) Шуланова Ж.Ж\Селезенка, лимфоузлы (17.05.16 г.)\35 малое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040188" cy="302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6000760" y="5214950"/>
            <a:ext cx="428628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393801" y="5536421"/>
            <a:ext cx="357190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1785918" y="5429264"/>
            <a:ext cx="428628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u="sng" dirty="0" smtClean="0">
                <a:solidFill>
                  <a:schemeClr val="tx1"/>
                </a:solidFill>
                <a:latin typeface="+mn-lt"/>
              </a:rPr>
              <a:t>III </a:t>
            </a:r>
            <a:r>
              <a:rPr lang="ru-RU" sz="2700" b="1" u="sng" dirty="0" smtClean="0">
                <a:solidFill>
                  <a:schemeClr val="tx1"/>
                </a:solidFill>
                <a:latin typeface="+mn-lt"/>
              </a:rPr>
              <a:t>группа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(инфицированный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coli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ЭОДП с местным применением ГК-пленка, в сочетании с антибиотиком).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920084"/>
            <a:ext cx="3257544" cy="4437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r>
              <a:rPr lang="ru-RU" sz="2000" b="1" dirty="0" smtClean="0"/>
              <a:t>    </a:t>
            </a:r>
            <a:r>
              <a:rPr lang="ru-RU" sz="2000" dirty="0" smtClean="0"/>
              <a:t> </a:t>
            </a:r>
            <a:r>
              <a:rPr lang="ru-RU" sz="2000" b="1" dirty="0" smtClean="0"/>
              <a:t>1 сутки, подгруппа В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некротизированные</a:t>
            </a:r>
            <a:r>
              <a:rPr lang="ru-RU" sz="2000" dirty="0" smtClean="0"/>
              <a:t> панкреатоциты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Б</a:t>
            </a:r>
            <a:r>
              <a:rPr lang="ru-RU" sz="2000" dirty="0" smtClean="0"/>
              <a:t> – лейкоцитарно-лимфоцитарная инфильтрация в области панкреонекроза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 </a:t>
            </a:r>
            <a:endParaRPr lang="ru-RU" sz="2000" dirty="0"/>
          </a:p>
        </p:txBody>
      </p:sp>
      <p:pic>
        <p:nvPicPr>
          <p:cNvPr id="5" name="Содержимое 4" descr="C:\Documents and Settings\Admin\Рабочий стол\Разное по АСПИРАТУРЕ\ФОТО в III главу\24 коли гель 1 сут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71490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4143381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3000373"/>
            <a:ext cx="42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Б 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643306" y="3429000"/>
            <a:ext cx="428630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4572008"/>
            <a:ext cx="571504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(инфицированный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ЭОДП с местным применением ГК  (пленка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сочетании с антибиотиком).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500694" y="1920084"/>
            <a:ext cx="3186106" cy="4652187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000" b="1" dirty="0" smtClean="0"/>
              <a:t>7-е сутки, подгруппа В</a:t>
            </a:r>
          </a:p>
          <a:p>
            <a:pPr>
              <a:buNone/>
            </a:pPr>
            <a:r>
              <a:rPr lang="ru-RU" sz="2000" dirty="0" err="1" smtClean="0"/>
              <a:t>Лейкоцитарно</a:t>
            </a:r>
            <a:r>
              <a:rPr lang="ru-RU" sz="2000" dirty="0" smtClean="0"/>
              <a:t>-</a:t>
            </a:r>
          </a:p>
          <a:p>
            <a:pPr>
              <a:buNone/>
            </a:pPr>
            <a:r>
              <a:rPr lang="ru-RU" sz="2000" dirty="0" err="1" smtClean="0"/>
              <a:t>лимфоцитарная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инфильтрация в</a:t>
            </a:r>
          </a:p>
          <a:p>
            <a:pPr>
              <a:buNone/>
            </a:pPr>
            <a:r>
              <a:rPr lang="ru-RU" sz="2000" dirty="0" err="1" smtClean="0"/>
              <a:t>центролобулярном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отделе дольки </a:t>
            </a:r>
          </a:p>
          <a:p>
            <a:pPr>
              <a:buNone/>
            </a:pPr>
            <a:r>
              <a:rPr lang="ru-RU" sz="2000" dirty="0" smtClean="0"/>
              <a:t>печени</a:t>
            </a:r>
            <a:endParaRPr lang="ru-RU" sz="2000" dirty="0"/>
          </a:p>
        </p:txBody>
      </p:sp>
      <p:pic>
        <p:nvPicPr>
          <p:cNvPr id="13" name="Содержимое 12" descr="C:\Documents and Settings\Admin\Рабочий стол\Разное по АСПИРАТУРЕ\ВСЕ ФОТО ДЛЯ ДИССЕРТАЦИИ\Шуланова Ж.Ж. - ФОТО ГИСТОПРЕПАРАТОВ\Печень\E. coli\36 эшерихии, гель, 7 сутки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63867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571736" y="4786322"/>
            <a:ext cx="428628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(инфицированный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ЭОДП с местным применением ГК-пленка).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920084"/>
            <a:ext cx="3400420" cy="4437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7-е сутки, подгруппа С</a:t>
            </a:r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dirty="0" smtClean="0"/>
              <a:t>    Сохранность панкреатоцитов ПЖ и участка островка </a:t>
            </a:r>
            <a:r>
              <a:rPr lang="ru-RU" sz="2000" dirty="0" err="1" smtClean="0"/>
              <a:t>Лангерганса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Содержимое 4" descr="C:\Documents and Settings\Admin\Рабочий стол\Разное по АСПИРАТУРЕ\ФОТО в III главу\42 стафилококк плёнка аб 1 сутки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50059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(инфицированный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ЭОДП с местным применением ГК-гель, в сочетании с антибиотиком).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3 сутки, подгруппа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Селезенка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3 сутки, подгруппа С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Мозговые синусы лимфатического узла</a:t>
            </a: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G:\Аспирантура\ВСЕ ФОТО (ПЖ, печень, селезенка, ЛУ) Шуланова Ж.Ж\Селезенка, лимфоузлы (17.05.16 г.)\47 малое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4040188" cy="302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G:\Аспирантура\ВСЕ ФОТО (ПЖ, печень, селезенка, ЛУ) Шуланова Ж.Ж\Селезенка, лимфоузлы (17.05.16 г.)\5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3647"/>
            <a:ext cx="4041775" cy="30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6200000" flipV="1">
            <a:off x="6715140" y="4714884"/>
            <a:ext cx="357190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143240" y="4857760"/>
            <a:ext cx="428628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Показатели митотической активности (МИ ‰) и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экспрессии протеина </a:t>
            </a:r>
            <a:r>
              <a:rPr lang="en-US" sz="2200" b="1" dirty="0" err="1" smtClean="0">
                <a:solidFill>
                  <a:schemeClr val="tx1"/>
                </a:solidFill>
                <a:latin typeface="+mn-lt"/>
              </a:rPr>
              <a:t>Ki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-67 панкреатоцитов паранекротической зоны в условиях неифицированного ЭОДП при применении ГК и </a:t>
            </a:r>
            <a:r>
              <a:rPr lang="ru-RU" sz="2200" b="1" dirty="0" err="1" smtClean="0">
                <a:solidFill>
                  <a:schemeClr val="tx1"/>
                </a:solidFill>
                <a:latin typeface="+mn-lt"/>
              </a:rPr>
              <a:t>ципрофлоксацина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73367"/>
              </p:ext>
            </p:extLst>
          </p:nvPr>
        </p:nvGraphicFramePr>
        <p:xfrm>
          <a:off x="571472" y="2214554"/>
          <a:ext cx="8143933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274"/>
                <a:gridCol w="1051552"/>
                <a:gridCol w="1420713"/>
                <a:gridCol w="1381560"/>
                <a:gridCol w="1437773"/>
                <a:gridCol w="1398061"/>
              </a:tblGrid>
              <a:tr h="409553"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интактные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животные)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Стадии эксперимента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3 сутки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 сутки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7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без</a:t>
                      </a:r>
                      <a:r>
                        <a:rPr lang="ru-RU" sz="1800" baseline="0" smtClean="0"/>
                        <a:t> лечения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АБ+ГК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без</a:t>
                      </a:r>
                      <a:r>
                        <a:rPr lang="ru-RU" sz="1800" baseline="0" dirty="0" smtClean="0"/>
                        <a:t> лечения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АБ+ГК</a:t>
                      </a:r>
                      <a:endParaRPr lang="ru-RU" sz="1800" dirty="0"/>
                    </a:p>
                  </a:txBody>
                  <a:tcPr/>
                </a:tc>
              </a:tr>
              <a:tr h="1078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Митотический индекс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(МИ 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6,1±0,8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 –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3,1±0,1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3,9±0,4</a:t>
                      </a:r>
                    </a:p>
                  </a:txBody>
                  <a:tcPr marL="68580" marR="68580" marT="0" marB="0" anchor="ctr"/>
                </a:tc>
              </a:tr>
              <a:tr h="1047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Индекс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67 (‰)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1,9±0,1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2,2±0,1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2,9±0,3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000768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en-US" sz="1400" dirty="0" smtClean="0"/>
              <a:t>* </a:t>
            </a:r>
            <a:r>
              <a:rPr lang="ru-RU" sz="1400" dirty="0" smtClean="0"/>
              <a:t>Подсчет осуществлен при помощи окулярной сетки Г.Г. Автандилова (об. 90, </a:t>
            </a:r>
            <a:r>
              <a:rPr lang="ru-RU" sz="1400" dirty="0" err="1" smtClean="0"/>
              <a:t>ок</a:t>
            </a:r>
            <a:r>
              <a:rPr lang="ru-RU" sz="1400" dirty="0" smtClean="0"/>
              <a:t>. 10)</a:t>
            </a:r>
            <a:br>
              <a:rPr lang="ru-RU" sz="1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724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       ЗАДАЧИ ИССЛЕДОВАНИЯ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58204" cy="4681550"/>
          </a:xfrm>
        </p:spPr>
        <p:txBody>
          <a:bodyPr>
            <a:normAutofit/>
          </a:bodyPr>
          <a:lstStyle/>
          <a:p>
            <a:pPr marL="457200" indent="450000" algn="just">
              <a:buNone/>
            </a:pPr>
            <a:r>
              <a:rPr lang="ru-RU" sz="2000" dirty="0" smtClean="0"/>
              <a:t>1. Оценить характер репаративных гистогенезов в поджелудочной железе (ПЖ) при инфицированном и неинфицированном ЭОДП.</a:t>
            </a:r>
          </a:p>
          <a:p>
            <a:pPr marL="457200" indent="450000" algn="just">
              <a:buNone/>
            </a:pPr>
            <a:endParaRPr lang="ru-RU" sz="2000" dirty="0" smtClean="0"/>
          </a:p>
          <a:p>
            <a:pPr marL="457200" indent="450000" algn="just">
              <a:buNone/>
            </a:pPr>
            <a:r>
              <a:rPr lang="ru-RU" sz="2000" dirty="0" smtClean="0"/>
              <a:t>2. Изучить характер репаративных процессов в ПЖ при лечебном использовании БМ на основе наноструктурированной ГК.  </a:t>
            </a:r>
          </a:p>
          <a:p>
            <a:pPr marL="457200" indent="450000" algn="just">
              <a:buNone/>
            </a:pPr>
            <a:endParaRPr lang="ru-RU" sz="2000" dirty="0" smtClean="0"/>
          </a:p>
          <a:p>
            <a:pPr marL="457200" indent="450000" algn="just">
              <a:buNone/>
            </a:pPr>
            <a:r>
              <a:rPr lang="ru-RU" sz="2000" dirty="0" smtClean="0"/>
              <a:t>3. Определить роль структурно-функциональной реорганизации лимфоидных органов и печени, экспрессии синтеза про– и антиапоптотических протеинов в обосновании лечебного применения материала на основе наноструктурированной ГК при лечении неифицированного и инфицированного ЭОДП.     </a:t>
            </a:r>
          </a:p>
          <a:p>
            <a:pPr marL="457200" lvl="0" indent="432000" algn="just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Цитологическая характеристика течения ЭОП, в условиях лечения (А, 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dirty="0"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2" y="1285861"/>
          <a:ext cx="9144002" cy="4833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10789"/>
                <a:gridCol w="1301783"/>
                <a:gridCol w="1306286"/>
                <a:gridCol w="1306286"/>
                <a:gridCol w="1306286"/>
              </a:tblGrid>
              <a:tr h="2642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Без лечения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 сутки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Без лечения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 сутки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4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4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Число лейкоцитов в условных полях зрения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78,2±4,1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71,1±1,4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75,5±3,3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69,1±3,2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60,6±2,4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64,4±1,7</a:t>
                      </a:r>
                    </a:p>
                  </a:txBody>
                  <a:tcPr marL="68580" marR="68580" marT="0" marB="0" anchor="ctr"/>
                </a:tc>
              </a:tr>
              <a:tr h="35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Деструкция лейкоцитов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97,6±2,2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77,6±4,1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61,7±2,4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87,6±1,4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70,4±1,9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59,1±1,9</a:t>
                      </a:r>
                    </a:p>
                  </a:txBody>
                  <a:tcPr marL="68580" marR="68580" marT="0" marB="0" anchor="ctr"/>
                </a:tc>
              </a:tr>
              <a:tr h="420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Кариопикнозэндотелиоцитов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87,1±3,3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51,1±1,7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47,7±1,9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76,4±2,9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49,9±2,9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43,7±3,1</a:t>
                      </a:r>
                    </a:p>
                  </a:txBody>
                  <a:tcPr marL="68580" marR="68580" marT="0" marB="0" anchor="ctr"/>
                </a:tc>
              </a:tr>
              <a:tr h="704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Функционально активные фибробласты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2,1±0,1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8,2±1,1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9,4±2,8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3,1±0,3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11,1±2,1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14,7±1,1</a:t>
                      </a:r>
                    </a:p>
                  </a:txBody>
                  <a:tcPr marL="68580" marR="68580" marT="0" marB="0" anchor="ctr"/>
                </a:tc>
              </a:tr>
              <a:tr h="560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</a:rPr>
                        <a:t>Caspasa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 3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позитивные панкреатоциты*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3,1±0,1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3,0±0,3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2,1±0,1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4,7±0,2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3,9±0,7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1,1±0,1</a:t>
                      </a:r>
                    </a:p>
                  </a:txBody>
                  <a:tcPr marL="68580" marR="68580" marT="0" marB="0" anchor="ctr"/>
                </a:tc>
              </a:tr>
              <a:tr h="560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Times New Roman"/>
                          <a:ea typeface="Times New Roman"/>
                        </a:rPr>
                        <a:t>Bcl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 2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позитивные панкреатоциты*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1,1±0,1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2,6±0,4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2,2±0,7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3,8±0,4</a:t>
                      </a:r>
                    </a:p>
                  </a:txBody>
                  <a:tcPr marL="68580" marR="68580" marT="0" marB="0" anchor="ctr"/>
                </a:tc>
              </a:tr>
              <a:tr h="880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67 позитивные панкреатоциты(</a:t>
                      </a:r>
                      <a:r>
                        <a:rPr kumimoji="0"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центроацинозные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клетки)*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2,6±0,1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2,9±0,1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2150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*Морфометрические исследования идентичных гистологических срезов (окулярная вставка 25 мм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, об. 90, </a:t>
            </a:r>
            <a:r>
              <a:rPr lang="ru-RU" sz="1400" dirty="0" err="1" smtClean="0"/>
              <a:t>ок</a:t>
            </a:r>
            <a:r>
              <a:rPr lang="ru-RU" sz="1400" dirty="0" smtClean="0"/>
              <a:t>. 10)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+mn-lt"/>
              </a:rPr>
              <a:t>ВЫВОДЫ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214974"/>
          </a:xfrm>
        </p:spPr>
        <p:txBody>
          <a:bodyPr>
            <a:normAutofit/>
          </a:bodyPr>
          <a:lstStyle/>
          <a:p>
            <a:pPr marL="342900" lvl="0" indent="450000" algn="just">
              <a:buNone/>
            </a:pPr>
            <a:endParaRPr lang="ru-RU" sz="1800" dirty="0" smtClean="0"/>
          </a:p>
          <a:p>
            <a:pPr marL="342900" lvl="0" indent="450000" algn="just">
              <a:buNone/>
            </a:pPr>
            <a:r>
              <a:rPr lang="ru-RU" sz="1800" dirty="0" smtClean="0"/>
              <a:t>1. Ультраструктурные изменения в ПЖ при ЭОП без лечения сопровождаются микроциркуляторными нарушениями, ишемией, некрозом панкреатоцитов, и в то же время сохранением ферментативной активности панкреатоцитов паранекротической зоны, приводящие к большему распространению аутокаталитических и некробиотических изменений и более быстрому наступлению третей фазы заболевания (гнойно-септических осложнений).</a:t>
            </a:r>
          </a:p>
          <a:p>
            <a:pPr marL="342900" lvl="0" indent="450000" algn="just">
              <a:buNone/>
            </a:pPr>
            <a:r>
              <a:rPr lang="ru-RU" sz="1800" dirty="0" smtClean="0"/>
              <a:t>2. Применение наноструктурированной ГК (пленка, гель) при лечении ЭОП способствует уменьшению отека железы, восстановлению микроциркуляции, приводит к отграничению области некроза от здоровых тканей и лизису детрита, тем самым создает благоприятные условия к более быстрому наступлению репаративных процессов, улучшению состояния экспериментальных животных, значительному снижению летальности при  сравнении групп с неинфицированным и инфицированным ОДП (в 2,5 – 2,8 раза), которым не проводилось никакое лечение. </a:t>
            </a:r>
          </a:p>
          <a:p>
            <a:pPr marL="514350" lvl="0" indent="-514350" algn="just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58204" cy="500066"/>
          </a:xfrm>
        </p:spPr>
        <p:txBody>
          <a:bodyPr>
            <a:normAutofit/>
          </a:bodyPr>
          <a:lstStyle/>
          <a:p>
            <a:pPr algn="ctr"/>
            <a:endParaRPr lang="ru-RU" sz="24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143536"/>
          </a:xfrm>
        </p:spPr>
        <p:txBody>
          <a:bodyPr>
            <a:normAutofit/>
          </a:bodyPr>
          <a:lstStyle/>
          <a:p>
            <a:pPr indent="450000" algn="just">
              <a:buNone/>
            </a:pPr>
            <a:r>
              <a:rPr lang="ru-RU" sz="1800" dirty="0" smtClean="0"/>
              <a:t>3. Сочетанное применение наноструктурированной ГК с ципрофлоксацином, лимитирует развитие гнойно-некротических процессов, благоприятно влияют на миграцию клеток фибробластического дифферона в область повреждения ПЖ, заполняя пространство на месте лизированного детрита малодифференцированной соединительной тканью.</a:t>
            </a:r>
          </a:p>
          <a:p>
            <a:pPr indent="450000" algn="just">
              <a:buNone/>
            </a:pPr>
            <a:r>
              <a:rPr lang="ru-RU" sz="1800" dirty="0" smtClean="0"/>
              <a:t>4. Проведенный имунноцитохимический анализ показал, что на фоне применения биополимера ГК в виде пленки и геля, особенно в комбинации с ципрофлоксацином, в ПЖ происходит возрастание количества антиапоптотического белка </a:t>
            </a:r>
            <a:r>
              <a:rPr lang="en-US" sz="1800" dirty="0" smtClean="0"/>
              <a:t>B</a:t>
            </a:r>
            <a:r>
              <a:rPr lang="ru-RU" sz="1800" dirty="0" smtClean="0"/>
              <a:t>cl-2 и белка </a:t>
            </a:r>
            <a:r>
              <a:rPr lang="en-US" sz="1800" dirty="0" smtClean="0"/>
              <a:t>Ki</a:t>
            </a:r>
            <a:r>
              <a:rPr lang="ru-RU" sz="1800" dirty="0" smtClean="0"/>
              <a:t>-67, которые инициирует фазу пролиферации. На фоне этого снижается синтез проапоптотического белка с</a:t>
            </a:r>
            <a:r>
              <a:rPr lang="en-US" sz="1800" dirty="0" err="1" smtClean="0"/>
              <a:t>aspase</a:t>
            </a:r>
            <a:r>
              <a:rPr lang="ru-RU" sz="1800" dirty="0" smtClean="0"/>
              <a:t>-3. Все это свидетельствует об инициации процессов пролиферации и репарации в ПЖ.</a:t>
            </a:r>
          </a:p>
          <a:p>
            <a:pPr indent="450000" algn="just">
              <a:buNone/>
            </a:pPr>
            <a:r>
              <a:rPr lang="ru-RU" sz="1800" dirty="0" smtClean="0"/>
              <a:t>5. При ЭОП морфофункциональные изменения внутренних органов не ограничиваются только изменениями в самой ПЖ, но они сопряжены с морфологическими и функциональными изменениями в печени, селезенке и лимфатических узлах (особенно при инфицировании </a:t>
            </a:r>
            <a:r>
              <a:rPr lang="en-US" sz="1800" dirty="0" smtClean="0"/>
              <a:t>E</a:t>
            </a:r>
            <a:r>
              <a:rPr lang="ru-RU" sz="1800" dirty="0" smtClean="0"/>
              <a:t>. </a:t>
            </a:r>
            <a:r>
              <a:rPr lang="en-US" sz="1800" dirty="0" smtClean="0"/>
              <a:t>coli</a:t>
            </a:r>
            <a:r>
              <a:rPr lang="ru-RU" sz="1800" dirty="0" smtClean="0"/>
              <a:t>), что свидетельствует о системных нарушениях при ОДП.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581772"/>
          </a:xfrm>
        </p:spPr>
        <p:txBody>
          <a:bodyPr>
            <a:normAutofit/>
          </a:bodyPr>
          <a:lstStyle/>
          <a:p>
            <a:pPr algn="ctr"/>
            <a:endParaRPr lang="ru-RU" sz="24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58204" cy="4681550"/>
          </a:xfrm>
        </p:spPr>
        <p:txBody>
          <a:bodyPr>
            <a:normAutofit/>
          </a:bodyPr>
          <a:lstStyle/>
          <a:p>
            <a:pPr lvl="0" indent="450000" algn="just">
              <a:buNone/>
            </a:pPr>
            <a:r>
              <a:rPr lang="ru-RU" sz="1800" dirty="0" smtClean="0"/>
              <a:t>6. Применение наноструктурированной ГК для лечебной коррекции ЭОП (стерильного и инфицированного) нормализует цитофизиологические процессы не только в самой ПЖ, но и в печени. Проводимые лечебные мероприятия с применением биополимера ГК, создает условия для активации гуморального звена иммунитета у животных получавших лечение даже в условиях инфицирования.</a:t>
            </a:r>
          </a:p>
          <a:p>
            <a:pPr lvl="0" indent="450000" algn="just">
              <a:buNone/>
            </a:pPr>
            <a:r>
              <a:rPr lang="en-US" sz="1800" dirty="0" smtClean="0"/>
              <a:t>7</a:t>
            </a:r>
            <a:r>
              <a:rPr lang="ru-RU" sz="1800" dirty="0" smtClean="0"/>
              <a:t>. Проведенные экспериментально-гистологические исследования позволяют рекомендовать способ местного лечения панкреонекроза наноструктурированной ГК для и внедрения в работу практической хирургии, занимающейся проблемами деструктивного панкреатита.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800" b="1" dirty="0" smtClean="0"/>
              <a:t>Благодарю за внимание</a:t>
            </a:r>
            <a:r>
              <a:rPr lang="ru-RU" sz="4800" dirty="0" smtClean="0"/>
              <a:t>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9389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ОСНОВНЫЕ ПОЛОЖЕНИЯ ДИССЕРТАЦИИ,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ВЫНОСИМЫЕ НА ЗАЩИТУ: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43932" cy="3857652"/>
          </a:xfrm>
        </p:spPr>
        <p:txBody>
          <a:bodyPr>
            <a:normAutofit/>
          </a:bodyPr>
          <a:lstStyle/>
          <a:p>
            <a:pPr indent="450000" algn="just">
              <a:buNone/>
            </a:pPr>
            <a:endParaRPr lang="ru-RU" sz="2000" dirty="0" smtClean="0"/>
          </a:p>
          <a:p>
            <a:pPr indent="450000" algn="just">
              <a:buNone/>
            </a:pPr>
            <a:r>
              <a:rPr lang="ru-RU" sz="2000" dirty="0" smtClean="0"/>
              <a:t>1. В условиях ЭОДП наряду с деструктивными и некротическими изменениями в ПЖ </a:t>
            </a:r>
            <a:r>
              <a:rPr lang="ru-RU" sz="2000" dirty="0" err="1" smtClean="0"/>
              <a:t>экзокриноциты</a:t>
            </a:r>
            <a:r>
              <a:rPr lang="ru-RU" sz="2000" dirty="0" smtClean="0"/>
              <a:t> </a:t>
            </a:r>
            <a:r>
              <a:rPr lang="ru-RU" sz="2000" dirty="0" err="1" smtClean="0"/>
              <a:t>ацинусов</a:t>
            </a:r>
            <a:r>
              <a:rPr lang="ru-RU" sz="2000" dirty="0" smtClean="0"/>
              <a:t> органа продолжают секрецию ферментов, что способствует увеличению протяженности зон некроза, нарастанию явлений панкреатогенной интоксикации, при этом регенераторные процессы в ПЖ лимитированы, особенно при инфицированном панкреонекрозе.</a:t>
            </a:r>
          </a:p>
          <a:p>
            <a:pPr>
              <a:buNone/>
            </a:pPr>
            <a:endParaRPr lang="ru-RU" sz="2000" dirty="0" smtClean="0"/>
          </a:p>
          <a:p>
            <a:pPr indent="432000" algn="just">
              <a:buNone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938962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000" algn="just">
              <a:buNone/>
            </a:pPr>
            <a:endParaRPr lang="ru-RU" sz="2000" dirty="0" smtClean="0"/>
          </a:p>
          <a:p>
            <a:pPr indent="450000" algn="just">
              <a:buNone/>
            </a:pPr>
            <a:r>
              <a:rPr lang="en-US" sz="2000" dirty="0" smtClean="0"/>
              <a:t>2</a:t>
            </a:r>
            <a:r>
              <a:rPr lang="ru-RU" sz="2000" dirty="0" smtClean="0"/>
              <a:t>. Наноструктурированная ГК способствует уменьшению зон  панкреонекроза и способствует их отграничению от жизнеспособных тканей, формированию малодифференцированной соединительной ткани, а также стимулирует реализацию структурами органа своих </a:t>
            </a:r>
            <a:r>
              <a:rPr lang="ru-RU" sz="2000" dirty="0" err="1" smtClean="0"/>
              <a:t>гистобластических</a:t>
            </a:r>
            <a:r>
              <a:rPr lang="ru-RU" sz="2000" dirty="0" smtClean="0"/>
              <a:t> и регенерационных возможностей, через механизмы, включающие процессы апоптоза (экспрессия про - и антиапоптотических генов и синтеза протеина </a:t>
            </a:r>
            <a:r>
              <a:rPr lang="en-US" sz="2000" dirty="0" smtClean="0"/>
              <a:t>Ki</a:t>
            </a:r>
            <a:r>
              <a:rPr lang="ru-RU" sz="2000" dirty="0" smtClean="0"/>
              <a:t>-67), а также потенцирует действие антибиотика.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938962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000" algn="just">
              <a:buNone/>
            </a:pPr>
            <a:endParaRPr lang="ru-RU" sz="2000" dirty="0" smtClean="0"/>
          </a:p>
          <a:p>
            <a:pPr indent="450000" algn="just">
              <a:buNone/>
            </a:pPr>
            <a:r>
              <a:rPr lang="ru-RU" sz="2000" dirty="0" smtClean="0"/>
              <a:t>3. В условиях ЭОДП отмечается угнетение гуморального звена иммунитета - подавляется </a:t>
            </a:r>
            <a:r>
              <a:rPr lang="ru-RU" sz="2000" dirty="0" err="1" smtClean="0"/>
              <a:t>лимфопоэз</a:t>
            </a:r>
            <a:r>
              <a:rPr lang="ru-RU" sz="2000" dirty="0" smtClean="0"/>
              <a:t>,  лимитированы бласттрансформации и вторичная дифференцировка иммунокомпетентных клеток (В-лимфоцитов). При применении наноструктурированной ГК отмечено ее позитивное влияние не только на ткани ПЖ, но и отмечено ее системное действие, в частности позитивное действие на лимфоидные органы: уменьшаются деструктивные процессы в лимфатических узлах (ЛУ) и селезенке, увеличивается количество макрофагов и бласттрансформация клеток, содержание плазмоцитов увеличивается в 3-4 раза, по сравнению с не леченными животными.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86808" cy="5817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МАТЕРИАЛ И МЕТОДЫ ИССЛЕДОВАНИЯ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86766" cy="3708098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белые половозрелые лабораторные крысы-самцы (240 особей массой 280-300 г). Объекты: ПЖ, печень, селезенка, лимфатические узлы.</a:t>
            </a:r>
            <a:r>
              <a:rPr lang="ru-RU" sz="2000" dirty="0" smtClean="0">
                <a:latin typeface="Calibri"/>
              </a:rPr>
              <a:t/>
            </a:r>
            <a:br>
              <a:rPr lang="ru-RU" sz="2000" dirty="0" smtClean="0">
                <a:latin typeface="Calibri"/>
              </a:rPr>
            </a:br>
            <a:endParaRPr lang="ru-RU" sz="2000" dirty="0" smtClean="0">
              <a:latin typeface="Calibri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Светооптические (окраска парафиновых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гистосрезов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гематоксилином Майера и эозином),  морфометрические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иммуногистохимические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(оценка экспрессии проапоптотического белка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антиапоптотического протеина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Bcl-2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маркера пролиферации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-67 с использованием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антител фирмы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методы исследования со статистической обработкой количественных показателей. </a:t>
            </a:r>
            <a:r>
              <a:rPr lang="ru-RU" sz="2400" dirty="0" smtClean="0">
                <a:latin typeface="Calibri"/>
              </a:rPr>
              <a:t/>
            </a:r>
            <a:br>
              <a:rPr lang="ru-RU" sz="2400" dirty="0" smtClean="0">
                <a:latin typeface="Calibri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724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СЕРИИ ЭКСПЕРИМЕНТА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186766" cy="453867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en-US" sz="2000" b="1" dirty="0" smtClean="0"/>
              <a:t>I</a:t>
            </a:r>
            <a:r>
              <a:rPr lang="ru-RU" sz="2000" b="1" dirty="0" smtClean="0"/>
              <a:t> группу </a:t>
            </a:r>
            <a:r>
              <a:rPr lang="ru-RU" sz="2000" dirty="0" smtClean="0"/>
              <a:t>вошли 16 животных с ЭОДП без инфицирования и без проведения какого-либо лечения – контрольная группа.</a:t>
            </a:r>
          </a:p>
          <a:p>
            <a:pPr algn="just"/>
            <a:r>
              <a:rPr lang="ru-RU" sz="2000" dirty="0" smtClean="0"/>
              <a:t>Во </a:t>
            </a:r>
            <a:r>
              <a:rPr lang="en-US" sz="2000" b="1" dirty="0" smtClean="0"/>
              <a:t>II</a:t>
            </a:r>
            <a:r>
              <a:rPr lang="ru-RU" sz="2000" b="1" dirty="0" smtClean="0"/>
              <a:t> группе </a:t>
            </a:r>
            <a:r>
              <a:rPr lang="ru-RU" sz="2000" dirty="0" smtClean="0"/>
              <a:t>64 животных с асептическим ЭОДП были разделены на четыре подгруппы по 16 животных, которые получали лечение: </a:t>
            </a:r>
            <a:endParaRPr lang="en-US" sz="2000" dirty="0" smtClean="0"/>
          </a:p>
          <a:p>
            <a:pPr lvl="2" algn="just">
              <a:buNone/>
            </a:pPr>
            <a:endParaRPr lang="ru-RU" sz="1900" b="1" dirty="0" smtClean="0"/>
          </a:p>
          <a:p>
            <a:pPr lvl="2">
              <a:buNone/>
            </a:pPr>
            <a:r>
              <a:rPr lang="ru-RU" sz="1900" b="1" dirty="0" smtClean="0"/>
              <a:t>А</a:t>
            </a:r>
            <a:r>
              <a:rPr lang="ru-RU" sz="1900" dirty="0" smtClean="0"/>
              <a:t>–ГК-плёнка (1,0 </a:t>
            </a:r>
            <a:r>
              <a:rPr lang="ru-RU" sz="1900" dirty="0" err="1" smtClean="0"/>
              <a:t>х</a:t>
            </a:r>
            <a:r>
              <a:rPr lang="ru-RU" sz="1900" dirty="0" smtClean="0"/>
              <a:t> 0,5 см, однократно);</a:t>
            </a:r>
            <a:endParaRPr lang="en-US" sz="1900" dirty="0" smtClean="0"/>
          </a:p>
          <a:p>
            <a:pPr lvl="2">
              <a:buNone/>
            </a:pPr>
            <a:r>
              <a:rPr lang="ru-RU" sz="1900" b="1" dirty="0" smtClean="0"/>
              <a:t>В</a:t>
            </a:r>
            <a:r>
              <a:rPr lang="ru-RU" sz="1900" dirty="0" smtClean="0"/>
              <a:t>–ГК-гель (0,5 - 1,0 мл/</a:t>
            </a:r>
            <a:r>
              <a:rPr lang="ru-RU" sz="1900" dirty="0" err="1" smtClean="0"/>
              <a:t>сут</a:t>
            </a:r>
            <a:r>
              <a:rPr lang="ru-RU" sz="1900" dirty="0" smtClean="0"/>
              <a:t>, ежедневно);</a:t>
            </a:r>
          </a:p>
          <a:p>
            <a:pPr lvl="2">
              <a:buNone/>
            </a:pPr>
            <a:r>
              <a:rPr lang="ru-RU" sz="1900" b="1" dirty="0" smtClean="0"/>
              <a:t>С</a:t>
            </a:r>
            <a:r>
              <a:rPr lang="ru-RU" sz="1900" dirty="0" smtClean="0"/>
              <a:t>–ГК-плёнка (1,0 х 0,5 см, однократно)+ципрофлоксацин (100 мг/кг/</a:t>
            </a:r>
            <a:r>
              <a:rPr lang="ru-RU" sz="1900" dirty="0" err="1" smtClean="0"/>
              <a:t>сут</a:t>
            </a:r>
            <a:r>
              <a:rPr lang="ru-RU" sz="1900" dirty="0" smtClean="0"/>
              <a:t> в/м);</a:t>
            </a:r>
          </a:p>
          <a:p>
            <a:pPr lvl="2">
              <a:buNone/>
            </a:pPr>
            <a:r>
              <a:rPr lang="en-US" sz="1900" b="1" dirty="0" smtClean="0"/>
              <a:t>D</a:t>
            </a:r>
            <a:r>
              <a:rPr lang="ru-RU" sz="1900" dirty="0" smtClean="0"/>
              <a:t>–ГК-гель (0,5 - 1,0 мл, ежедневно) + ципрофлоксацин (100 мг/кг/</a:t>
            </a:r>
            <a:r>
              <a:rPr lang="ru-RU" sz="1900" dirty="0" err="1" smtClean="0"/>
              <a:t>сут</a:t>
            </a:r>
            <a:r>
              <a:rPr lang="ru-RU" sz="1900" dirty="0" smtClean="0"/>
              <a:t> в/м). </a:t>
            </a:r>
          </a:p>
          <a:p>
            <a:pPr lvl="2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581772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en-US" sz="2000" b="1" dirty="0" smtClean="0"/>
              <a:t>III</a:t>
            </a:r>
            <a:r>
              <a:rPr lang="ru-RU" sz="2000" b="1" dirty="0" smtClean="0"/>
              <a:t> </a:t>
            </a:r>
            <a:r>
              <a:rPr lang="ru-RU" sz="2000" dirty="0" smtClean="0"/>
              <a:t>и</a:t>
            </a:r>
            <a:r>
              <a:rPr lang="ru-RU" sz="2000" b="1" dirty="0" smtClean="0"/>
              <a:t> </a:t>
            </a:r>
            <a:r>
              <a:rPr lang="en-US" sz="2000" b="1" dirty="0" smtClean="0"/>
              <a:t>IV</a:t>
            </a:r>
            <a:r>
              <a:rPr lang="ru-RU" sz="2000" b="1" dirty="0" smtClean="0"/>
              <a:t> группы </a:t>
            </a:r>
            <a:r>
              <a:rPr lang="ru-RU" sz="2000" dirty="0" smtClean="0"/>
              <a:t>вошло по 64 животных с ЭОДП, которые были инфицированы  </a:t>
            </a:r>
            <a:r>
              <a:rPr lang="en-US" sz="2000" dirty="0" smtClean="0"/>
              <a:t>E</a:t>
            </a:r>
            <a:r>
              <a:rPr lang="ru-RU" sz="2000" dirty="0" smtClean="0"/>
              <a:t>. </a:t>
            </a:r>
            <a:r>
              <a:rPr lang="en-US" sz="2000" dirty="0" smtClean="0"/>
              <a:t>coli</a:t>
            </a:r>
            <a:r>
              <a:rPr lang="ru-RU" sz="2000" dirty="0" smtClean="0"/>
              <a:t> и </a:t>
            </a:r>
            <a:r>
              <a:rPr lang="en-US" sz="2000" dirty="0" smtClean="0"/>
              <a:t>S</a:t>
            </a:r>
            <a:r>
              <a:rPr lang="ru-RU" sz="2000" dirty="0" smtClean="0"/>
              <a:t>. </a:t>
            </a:r>
            <a:r>
              <a:rPr lang="en-US" sz="2000" dirty="0" smtClean="0"/>
              <a:t>aureus </a:t>
            </a:r>
            <a:r>
              <a:rPr lang="ru-RU" sz="2000" dirty="0" smtClean="0"/>
              <a:t>соответственно, в дозе 3х10</a:t>
            </a:r>
            <a:r>
              <a:rPr lang="ru-RU" sz="2000" baseline="30000" dirty="0" smtClean="0"/>
              <a:t>6 </a:t>
            </a:r>
            <a:r>
              <a:rPr lang="ru-RU" sz="2000" dirty="0" smtClean="0"/>
              <a:t>микробных клеток, путём однократного перорального введения взвеси микробов в день операции. Животные обеих групп также были поделены на четыре подгруппы по 16 животных и получали лечение аналогичное животным </a:t>
            </a:r>
            <a:r>
              <a:rPr lang="en-US" sz="2000" dirty="0" smtClean="0"/>
              <a:t>II</a:t>
            </a:r>
            <a:r>
              <a:rPr lang="ru-RU" sz="2000" dirty="0" smtClean="0"/>
              <a:t> серии.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en-US" sz="2000" b="1" dirty="0" smtClean="0"/>
              <a:t>V</a:t>
            </a:r>
            <a:r>
              <a:rPr lang="ru-RU" sz="2000" b="1" dirty="0" smtClean="0"/>
              <a:t> группу </a:t>
            </a:r>
            <a:r>
              <a:rPr lang="ru-RU" sz="2000" dirty="0" smtClean="0"/>
              <a:t>вошло 32 животных, из которых 16 животных были инфицированы </a:t>
            </a:r>
            <a:r>
              <a:rPr lang="en-US" sz="2000" dirty="0" smtClean="0"/>
              <a:t>E</a:t>
            </a:r>
            <a:r>
              <a:rPr lang="ru-RU" sz="2000" dirty="0" smtClean="0"/>
              <a:t>. </a:t>
            </a:r>
            <a:r>
              <a:rPr lang="en-US" sz="2000" dirty="0" smtClean="0"/>
              <a:t>coli </a:t>
            </a:r>
            <a:r>
              <a:rPr lang="ru-RU" sz="2000" dirty="0" smtClean="0"/>
              <a:t>(подгруппа </a:t>
            </a:r>
            <a:r>
              <a:rPr lang="ru-RU" sz="2000" b="1" dirty="0" smtClean="0"/>
              <a:t>А</a:t>
            </a:r>
            <a:r>
              <a:rPr lang="ru-RU" sz="2000" dirty="0" smtClean="0"/>
              <a:t>), </a:t>
            </a:r>
            <a:r>
              <a:rPr lang="ru-RU" sz="2000" dirty="0" err="1" smtClean="0"/>
              <a:t>а</a:t>
            </a:r>
            <a:r>
              <a:rPr lang="ru-RU" sz="2000" dirty="0" smtClean="0"/>
              <a:t> остальные 16 - </a:t>
            </a:r>
            <a:r>
              <a:rPr lang="en-US" sz="2000" dirty="0" smtClean="0"/>
              <a:t>S</a:t>
            </a:r>
            <a:r>
              <a:rPr lang="ru-RU" sz="2000" dirty="0" smtClean="0"/>
              <a:t>. </a:t>
            </a:r>
            <a:r>
              <a:rPr lang="en-US" sz="2000" dirty="0" smtClean="0"/>
              <a:t>aureus </a:t>
            </a:r>
            <a:r>
              <a:rPr lang="ru-RU" sz="2000" dirty="0" smtClean="0"/>
              <a:t>(подгруппа </a:t>
            </a:r>
            <a:r>
              <a:rPr lang="ru-RU" sz="2000" b="1" dirty="0" smtClean="0"/>
              <a:t>В</a:t>
            </a:r>
            <a:r>
              <a:rPr lang="ru-RU" sz="2000" dirty="0" smtClean="0"/>
              <a:t>), также путём перорального введения в день операции в той же дозировке. Обе подгруппы не получали никакого лечения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859</TotalTime>
  <Words>1616</Words>
  <Application>Microsoft Office PowerPoint</Application>
  <PresentationFormat>Экран (4:3)</PresentationFormat>
  <Paragraphs>297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МОРФОФУНКЦИОНАЛЬНОЕ  ОБОСНОВАНИЕ ПРИМЕНЕНИЯ НАНОСТРУКТУРИРОВАННОЙ ГИАЛУРОНОВОЙ КИСЛОТЫ В ЛЕЧЕНИИ ЭКСПЕРИМЕНТАЛЬНОГО   ОСТРОГО ПАНКРЕАТИТА  </vt:lpstr>
      <vt:lpstr>ЦЕЛЬ ИССЛЕДОВАНИЯ</vt:lpstr>
      <vt:lpstr>        ЗАДАЧИ ИССЛЕДОВАНИЯ:</vt:lpstr>
      <vt:lpstr>ОСНОВНЫЕ ПОЛОЖЕНИЯ ДИССЕРТАЦИИ,  ВЫНОСИМЫЕ НА ЗАЩИТУ:</vt:lpstr>
      <vt:lpstr>Презентация PowerPoint</vt:lpstr>
      <vt:lpstr>Презентация PowerPoint</vt:lpstr>
      <vt:lpstr>МАТЕРИАЛ И МЕТОДЫ ИССЛЕДОВАНИЯ</vt:lpstr>
      <vt:lpstr>СЕРИИ ЭКСПЕРИМЕНТА </vt:lpstr>
      <vt:lpstr>Презентация PowerPoint</vt:lpstr>
      <vt:lpstr>Презентация PowerPoint</vt:lpstr>
      <vt:lpstr>Презентация PowerPoint</vt:lpstr>
      <vt:lpstr>ОЦЕНКА КЛИНИЧЕСКОГО СОСТОЯНИЯ ЖИВОТНЫХ</vt:lpstr>
      <vt:lpstr>ОБЩАЯ ЛЕТАЛЬНОСТЬ ПО ГРУППАМ</vt:lpstr>
      <vt:lpstr>I группа  (неифицированный ЭОДП без лечения)</vt:lpstr>
      <vt:lpstr>I группа  (неифицированный ЭОДП без лечения)</vt:lpstr>
      <vt:lpstr>I группа  (неифицированный ЭОДП без лечения)</vt:lpstr>
      <vt:lpstr>   I группа (неифицированный ЭОДП без лечения)</vt:lpstr>
      <vt:lpstr>V группа (инфицированный E. coli ЭОДП без лечения)</vt:lpstr>
      <vt:lpstr>V группа (инфицированный E. coli ЭОДП без лечения)</vt:lpstr>
      <vt:lpstr>V группа (инфицированный E. coli ЭОДП без лечения).</vt:lpstr>
      <vt:lpstr>   II группа  (неинфицированный ЭОДП с местным применением ГК-пленка  в сочетании с антибиотиком). </vt:lpstr>
      <vt:lpstr>II группа  (неинфицированный ЭОДП с местным применением ГК-пленка в сочетании с антибиотиком).</vt:lpstr>
      <vt:lpstr>II группа  (неинфицированный ЭОДП с местным применением ГК-гель).</vt:lpstr>
      <vt:lpstr>II группа  (неинфицированный ЭОДП с местным применением ГК-гель)</vt:lpstr>
      <vt:lpstr>III группа (инфицированный E. coli ЭОДП с местным применением ГК-пленка, в сочетании с антибиотиком). </vt:lpstr>
      <vt:lpstr>III группа (инфицированный E. coli ЭОДП с местным применением ГК  (пленка), в сочетании с антибиотиком).</vt:lpstr>
      <vt:lpstr>IV группа (инфицированный S. aureus ЭОДП с местным применением ГК-пленка).  </vt:lpstr>
      <vt:lpstr>IV группа (инфицированный S. aureus ЭОДП с местным применением ГК-гель, в сочетании с антибиотиком).</vt:lpstr>
      <vt:lpstr>    Показатели митотической активности (МИ ‰) и  экспрессии протеина Ki-67 панкреатоцитов паранекротической зоны в условиях неифицированного ЭОДП при применении ГК и ципрофлоксацина </vt:lpstr>
      <vt:lpstr>Цитологическая характеристика течения ЭОП, в условиях лечения (А, В) </vt:lpstr>
      <vt:lpstr>ВЫВОДЫ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ЭКСПЕРИМЕНТАЛЬНО-МОРФОЛОГИЧЕСКОЕ  ОБОСНОВАНИЕ ПРИМЕНЕНИЯ НАНОСТРУКТУРИРОВАННОЙ ГИАЛУРОНОВОЙ КИСЛОТЫ В ЛЕЧЕНИИ ЭКСПЕРИМЕНТАЛЬНОГО   ОСТРОГО ПАНКРЕАТИТА</dc:title>
  <dc:creator>Admin</dc:creator>
  <cp:lastModifiedBy>User</cp:lastModifiedBy>
  <cp:revision>92</cp:revision>
  <dcterms:created xsi:type="dcterms:W3CDTF">2016-03-07T18:15:07Z</dcterms:created>
  <dcterms:modified xsi:type="dcterms:W3CDTF">2020-03-20T05:48:09Z</dcterms:modified>
</cp:coreProperties>
</file>